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handoutMasterIdLst>
    <p:handoutMasterId r:id="rId30"/>
  </p:handoutMasterIdLst>
  <p:sldIdLst>
    <p:sldId id="344" r:id="rId2"/>
    <p:sldId id="319" r:id="rId3"/>
    <p:sldId id="321" r:id="rId4"/>
    <p:sldId id="320" r:id="rId5"/>
    <p:sldId id="330" r:id="rId6"/>
    <p:sldId id="329" r:id="rId7"/>
    <p:sldId id="324" r:id="rId8"/>
    <p:sldId id="334" r:id="rId9"/>
    <p:sldId id="335" r:id="rId10"/>
    <p:sldId id="323" r:id="rId11"/>
    <p:sldId id="343" r:id="rId12"/>
    <p:sldId id="325" r:id="rId13"/>
    <p:sldId id="342" r:id="rId14"/>
    <p:sldId id="322" r:id="rId15"/>
    <p:sldId id="340" r:id="rId16"/>
    <p:sldId id="341" r:id="rId17"/>
    <p:sldId id="326" r:id="rId18"/>
    <p:sldId id="339" r:id="rId19"/>
    <p:sldId id="327" r:id="rId20"/>
    <p:sldId id="336" r:id="rId21"/>
    <p:sldId id="337" r:id="rId22"/>
    <p:sldId id="338" r:id="rId23"/>
    <p:sldId id="328" r:id="rId24"/>
    <p:sldId id="332" r:id="rId25"/>
    <p:sldId id="333" r:id="rId26"/>
    <p:sldId id="313" r:id="rId27"/>
    <p:sldId id="315" r:id="rId28"/>
    <p:sldId id="316" r:id="rId29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3366"/>
    <a:srgbClr val="FF0066"/>
    <a:srgbClr val="FF66FF"/>
    <a:srgbClr val="110759"/>
    <a:srgbClr val="70AD47"/>
    <a:srgbClr val="008000"/>
    <a:srgbClr val="990099"/>
    <a:srgbClr val="00002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122" d="100"/>
          <a:sy n="122" d="100"/>
        </p:scale>
        <p:origin x="132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FE7A3-3E32-44B6-8460-4E0313EB6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1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18B-0BF9-4735-BBB7-87C5BFA3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4195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68388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551296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9191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07638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7731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CCB-E6FC-438B-9E3F-1BB7C68A7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6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BDB2-A2F6-4AFB-BDA7-98B5498C9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5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F146-6F72-4452-86BE-C9EA76F15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7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D13-C55D-4AEA-96AA-0AFD306ED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107E-CB29-474D-A5B1-9EC4B957E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9D2C-1C48-4B4B-98E8-8F74603DF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1AB2-C3C2-4531-9999-5488E87BE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7B9A-D778-4D26-9D87-682A796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4D9F-751F-4C09-995E-FC0C8420D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A2EE-DFD9-4D68-B257-5EB0E0117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BB44-2C14-4A4A-B8EB-7C32C4800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7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hf sldNum="0"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Indeksasi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b="1" dirty="0" smtClean="0"/>
              <a:t>Scopus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Indeksasi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Q1, Q2, Q3, </a:t>
            </a:r>
            <a:r>
              <a:rPr lang="en-US" dirty="0" err="1"/>
              <a:t>dan</a:t>
            </a:r>
            <a:r>
              <a:rPr lang="en-US" dirty="0"/>
              <a:t> Q4. </a:t>
            </a:r>
          </a:p>
          <a:p>
            <a:pPr fontAlgn="ctr"/>
            <a:r>
              <a:rPr lang="en-US" b="1" dirty="0"/>
              <a:t>Web of Science:</a:t>
            </a:r>
            <a:r>
              <a:rPr lang="en-US" dirty="0"/>
              <a:t> Database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yang </a:t>
            </a:r>
            <a:r>
              <a:rPr lang="en-US" dirty="0" err="1"/>
              <a:t>terkenal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SCI-Expanded, SSCI, </a:t>
            </a:r>
            <a:r>
              <a:rPr lang="en-US" dirty="0" err="1"/>
              <a:t>dan</a:t>
            </a:r>
            <a:r>
              <a:rPr lang="en-US" dirty="0"/>
              <a:t> AHCI. </a:t>
            </a:r>
          </a:p>
          <a:p>
            <a:pPr fontAlgn="ctr"/>
            <a:r>
              <a:rPr lang="en-US" b="1" dirty="0"/>
              <a:t>SINTA:</a:t>
            </a:r>
            <a:r>
              <a:rPr lang="en-US" dirty="0"/>
              <a:t> 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pemeringkatan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di Indonesia,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Kebudayaan</a:t>
            </a:r>
            <a:r>
              <a:rPr lang="en-US" dirty="0"/>
              <a:t>,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(</a:t>
            </a:r>
            <a:r>
              <a:rPr lang="en-US" dirty="0" err="1"/>
              <a:t>Kemendikbudristek</a:t>
            </a:r>
            <a:r>
              <a:rPr lang="en-US" dirty="0"/>
              <a:t>). </a:t>
            </a:r>
          </a:p>
          <a:p>
            <a:pPr fontAlgn="ctr"/>
            <a:r>
              <a:rPr lang="en-US" b="1" dirty="0" smtClean="0"/>
              <a:t>DOAJ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open access. </a:t>
            </a:r>
            <a:endParaRPr lang="en-US" dirty="0" smtClean="0"/>
          </a:p>
          <a:p>
            <a:pPr fontAlgn="ctr"/>
            <a:r>
              <a:rPr lang="en-US" b="1" dirty="0"/>
              <a:t>GARUDA:</a:t>
            </a:r>
            <a:r>
              <a:rPr lang="en-US" dirty="0"/>
              <a:t> </a:t>
            </a:r>
            <a:r>
              <a:rPr lang="en-US" dirty="0" err="1"/>
              <a:t>Indeksasi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berskala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di Indonesia, </a:t>
            </a:r>
            <a:r>
              <a:rPr lang="en-US" dirty="0" err="1"/>
              <a:t>Garba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Digital. </a:t>
            </a:r>
            <a:endParaRPr lang="en-US" dirty="0"/>
          </a:p>
          <a:p>
            <a:r>
              <a:rPr lang="en-US" b="1" dirty="0"/>
              <a:t>Google Scholar:</a:t>
            </a:r>
            <a:r>
              <a:rPr lang="en-US" dirty="0"/>
              <a:t> 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pencari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2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Internasional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Non-SINTA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International Journal of Accounting and Business Society (IJABS) ijabs.ub.ac.id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971800"/>
            <a:ext cx="1981199" cy="1967489"/>
            <a:chOff x="1371600" y="2971800"/>
            <a:chExt cx="1981199" cy="19674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2971800"/>
              <a:ext cx="1981199" cy="19674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3372298"/>
              <a:ext cx="1828800" cy="448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5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1" y="0"/>
            <a:ext cx="8819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Pengabdian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Interdisciplinary Socio-Economic and Community Study (JISCOS) jiscos.ub.ac.id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71800"/>
            <a:ext cx="1981199" cy="196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5" t="92254" r="8333" b="6667"/>
          <a:stretch/>
        </p:blipFill>
        <p:spPr>
          <a:xfrm>
            <a:off x="2362198" y="3372298"/>
            <a:ext cx="914401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5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8193"/>
            <a:ext cx="8527590" cy="687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Development Economic and Social Studies (JDESS)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jdess.ub.ac.id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in Economic, Finance and Banking (CSEFB) csefb.ub.ac.id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657600"/>
            <a:ext cx="1981199" cy="1967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35" t="92254" r="8333" b="6667"/>
          <a:stretch/>
        </p:blipFill>
        <p:spPr>
          <a:xfrm>
            <a:off x="1434121" y="4058098"/>
            <a:ext cx="914401" cy="380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5118" y="3777564"/>
            <a:ext cx="360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sz="28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06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0"/>
            <a:ext cx="8241180" cy="66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41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2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Non-SINTA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 and finance in Focus (IEFF)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ieff.ub.ac.id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19400"/>
            <a:ext cx="1981199" cy="196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5" t="92254" r="8333" b="6667"/>
          <a:stretch/>
        </p:blipFill>
        <p:spPr>
          <a:xfrm>
            <a:off x="1447798" y="3200400"/>
            <a:ext cx="1828802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12488" cy="6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Non-SINTA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Pemasaran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(JMPPK)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jmppk.ub.ac.id</a:t>
            </a:r>
          </a:p>
          <a:p>
            <a:pPr lvl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Kewirausahaan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(JKI)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jki.ub.ac.id</a:t>
            </a:r>
          </a:p>
          <a:p>
            <a:pPr lvl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Keuangan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(JMRK)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jmrk.ub.ac.id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38600"/>
            <a:ext cx="1981199" cy="196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5" t="92254" r="8333" b="6667"/>
          <a:stretch/>
        </p:blipFill>
        <p:spPr>
          <a:xfrm>
            <a:off x="1447798" y="4419600"/>
            <a:ext cx="1828802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Peringkat</a:t>
            </a:r>
            <a:r>
              <a:rPr lang="en-US" dirty="0" smtClean="0"/>
              <a:t> SINTA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4" y="1351940"/>
            <a:ext cx="9040051" cy="34646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752600" y="4876800"/>
            <a:ext cx="2781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00600" y="4876800"/>
            <a:ext cx="215265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239000" y="4876800"/>
            <a:ext cx="1752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5334000"/>
            <a:ext cx="22541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INTERNASIONAL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5432" y="5335525"/>
            <a:ext cx="14830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NASIONAL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0125" y="5343341"/>
            <a:ext cx="15103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REGIONAL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34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0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3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07378" cy="68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Non-SINTA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Ilmiah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Perpajakan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(TIARA)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tiara.ub.ac.id</a:t>
            </a:r>
          </a:p>
          <a:p>
            <a:pPr lvl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Keuangan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(REAKSI)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reaksi.ub.ac.id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1400"/>
            <a:ext cx="1981199" cy="196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5" t="92254" r="8333" b="6667"/>
          <a:stretch/>
        </p:blipFill>
        <p:spPr>
          <a:xfrm>
            <a:off x="1447798" y="3960165"/>
            <a:ext cx="1828802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3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378"/>
            <a:ext cx="8372259" cy="68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0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34400" cy="68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9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3354"/>
            <a:ext cx="9153057" cy="5684646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7688"/>
            <a:ext cx="8763000" cy="563562"/>
          </a:xfrm>
        </p:spPr>
        <p:txBody>
          <a:bodyPr/>
          <a:lstStyle/>
          <a:p>
            <a:r>
              <a:rPr lang="en-US" sz="2600" dirty="0" smtClean="0"/>
              <a:t>TATA KELOLA JURNAL BERBASIS OJS (cont.)</a:t>
            </a:r>
            <a:endParaRPr lang="en-US" sz="2600" dirty="0"/>
          </a:p>
        </p:txBody>
      </p:sp>
      <p:sp>
        <p:nvSpPr>
          <p:cNvPr id="64" name="Rectangle 63"/>
          <p:cNvSpPr/>
          <p:nvPr/>
        </p:nvSpPr>
        <p:spPr>
          <a:xfrm>
            <a:off x="6804202" y="1348931"/>
            <a:ext cx="2075309" cy="2944877"/>
          </a:xfrm>
          <a:prstGeom prst="rect">
            <a:avLst/>
          </a:prstGeom>
          <a:noFill/>
          <a:ln w="22225" cap="flat" cmpd="sng" algn="ctr">
            <a:solidFill>
              <a:srgbClr val="4472C4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76133" y="1354955"/>
            <a:ext cx="3804233" cy="4538990"/>
          </a:xfrm>
          <a:prstGeom prst="rect">
            <a:avLst/>
          </a:prstGeom>
          <a:noFill/>
          <a:ln w="22225" cap="flat" cmpd="sng" algn="ctr">
            <a:solidFill>
              <a:srgbClr val="FFC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90589" y="1571513"/>
            <a:ext cx="1716543" cy="3537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 panose="020F0502020204030204"/>
              </a:rPr>
              <a:t>Author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743853" y="1582756"/>
            <a:ext cx="1716543" cy="3537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EDITOR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983585" y="1571513"/>
            <a:ext cx="1716543" cy="3537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REVIEWER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862394" y="2448820"/>
            <a:ext cx="1384700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PENUGASAN SECTION EDITOR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90590" y="4506481"/>
            <a:ext cx="1708879" cy="35368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PROOFREADING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68217" y="3672012"/>
            <a:ext cx="3427340" cy="375236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KEPUTUSAN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90590" y="3655839"/>
            <a:ext cx="1708879" cy="39140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REVISI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94423" y="2429960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SUBMIT ARTIKEL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922475" y="2448820"/>
            <a:ext cx="1384700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PENUGASAN REVIEWER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041835" y="2429960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REVIEW ARTIKEL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864384" y="4487621"/>
            <a:ext cx="1403980" cy="37254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EDITING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864384" y="5300543"/>
            <a:ext cx="1403980" cy="396340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PUBLISH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041835" y="3659512"/>
            <a:ext cx="1708879" cy="400235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RECOMMENDATION</a:t>
            </a:r>
          </a:p>
        </p:txBody>
      </p:sp>
      <p:sp>
        <p:nvSpPr>
          <p:cNvPr id="79" name="Right Arrow 78"/>
          <p:cNvSpPr/>
          <p:nvPr/>
        </p:nvSpPr>
        <p:spPr>
          <a:xfrm>
            <a:off x="2376854" y="2724321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4411832" y="2724321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6489001" y="2724321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2255046" y="3655839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Right Arrow 82"/>
          <p:cNvSpPr/>
          <p:nvPr/>
        </p:nvSpPr>
        <p:spPr>
          <a:xfrm rot="10800000">
            <a:off x="6422566" y="3735634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Right Arrow 83"/>
          <p:cNvSpPr/>
          <p:nvPr/>
        </p:nvSpPr>
        <p:spPr>
          <a:xfrm rot="5400000">
            <a:off x="7710770" y="3320238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Right Arrow 84"/>
          <p:cNvSpPr/>
          <p:nvPr/>
        </p:nvSpPr>
        <p:spPr>
          <a:xfrm rot="5400000">
            <a:off x="3380869" y="4151526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2449596" y="3835113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7" name="Right Arrow 86"/>
          <p:cNvSpPr/>
          <p:nvPr/>
        </p:nvSpPr>
        <p:spPr>
          <a:xfrm rot="10800000">
            <a:off x="2255045" y="4487621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2449595" y="4666895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9" name="Right Arrow 88"/>
          <p:cNvSpPr/>
          <p:nvPr/>
        </p:nvSpPr>
        <p:spPr>
          <a:xfrm rot="5400000">
            <a:off x="3380868" y="4962907"/>
            <a:ext cx="371007" cy="23181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2847" y="1354955"/>
            <a:ext cx="2092027" cy="3715647"/>
          </a:xfrm>
          <a:prstGeom prst="rect">
            <a:avLst/>
          </a:prstGeom>
          <a:noFill/>
          <a:ln w="6350" cap="flat" cmpd="sng" algn="ctr">
            <a:solidFill>
              <a:srgbClr val="A5A5A5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27524" y="6086761"/>
            <a:ext cx="6098008" cy="609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Perlakuan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42" y="1371600"/>
            <a:ext cx="3825430" cy="533400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7688"/>
            <a:ext cx="8763000" cy="563562"/>
          </a:xfrm>
        </p:spPr>
        <p:txBody>
          <a:bodyPr/>
          <a:lstStyle/>
          <a:p>
            <a:r>
              <a:rPr lang="en-US" sz="2600" dirty="0" smtClean="0"/>
              <a:t>TATA KELOLA JURNAL BERBASIS OJS (cont.)</a:t>
            </a:r>
            <a:endParaRPr lang="en-US" sz="2600" dirty="0"/>
          </a:p>
        </p:txBody>
      </p:sp>
      <p:sp>
        <p:nvSpPr>
          <p:cNvPr id="52" name="Rounded Rectangle 51"/>
          <p:cNvSpPr/>
          <p:nvPr/>
        </p:nvSpPr>
        <p:spPr>
          <a:xfrm>
            <a:off x="2945237" y="2141781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SUBMISSION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833998" y="2149414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REVIEW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22760" y="2149414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AUTHOR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REVISION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833998" y="5159898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PUBLISHING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7444" y="3674787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EDITING</a:t>
            </a:r>
          </a:p>
        </p:txBody>
      </p:sp>
      <p:sp>
        <p:nvSpPr>
          <p:cNvPr id="57" name="Oval 56"/>
          <p:cNvSpPr/>
          <p:nvPr/>
        </p:nvSpPr>
        <p:spPr>
          <a:xfrm>
            <a:off x="2819400" y="1981201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58" name="Oval 57"/>
          <p:cNvSpPr/>
          <p:nvPr/>
        </p:nvSpPr>
        <p:spPr>
          <a:xfrm>
            <a:off x="4773243" y="1981202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6635674" y="1981200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61" name="Oval 60"/>
          <p:cNvSpPr/>
          <p:nvPr/>
        </p:nvSpPr>
        <p:spPr>
          <a:xfrm>
            <a:off x="6635673" y="3510198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sp>
        <p:nvSpPr>
          <p:cNvPr id="62" name="Oval 61"/>
          <p:cNvSpPr/>
          <p:nvPr/>
        </p:nvSpPr>
        <p:spPr>
          <a:xfrm>
            <a:off x="4773243" y="5002482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cxnSp>
        <p:nvCxnSpPr>
          <p:cNvPr id="63" name="Curved Connector 62"/>
          <p:cNvCxnSpPr/>
          <p:nvPr/>
        </p:nvCxnSpPr>
        <p:spPr>
          <a:xfrm rot="16200000" flipH="1">
            <a:off x="4615119" y="1984036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1" name="Curved Connector 90"/>
          <p:cNvCxnSpPr/>
          <p:nvPr/>
        </p:nvCxnSpPr>
        <p:spPr>
          <a:xfrm rot="16200000" flipH="1">
            <a:off x="6800713" y="1991440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Curved Connector 91"/>
          <p:cNvCxnSpPr>
            <a:stCxn id="53" idx="2"/>
            <a:endCxn id="56" idx="1"/>
          </p:cNvCxnSpPr>
          <p:nvPr/>
        </p:nvCxnSpPr>
        <p:spPr>
          <a:xfrm rot="16200000" flipH="1">
            <a:off x="5637875" y="2986628"/>
            <a:ext cx="1133964" cy="1025174"/>
          </a:xfrm>
          <a:prstGeom prst="curvedConnector2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3" name="Curved Connector 92"/>
          <p:cNvCxnSpPr>
            <a:stCxn id="56" idx="2"/>
            <a:endCxn id="55" idx="3"/>
          </p:cNvCxnSpPr>
          <p:nvPr/>
        </p:nvCxnSpPr>
        <p:spPr>
          <a:xfrm rot="5400000">
            <a:off x="6510530" y="4489954"/>
            <a:ext cx="1093701" cy="1029007"/>
          </a:xfrm>
          <a:prstGeom prst="curvedConnector2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Curved Connector 93"/>
          <p:cNvCxnSpPr>
            <a:stCxn id="52" idx="2"/>
          </p:cNvCxnSpPr>
          <p:nvPr/>
        </p:nvCxnSpPr>
        <p:spPr>
          <a:xfrm rot="16200000" flipH="1">
            <a:off x="4597205" y="2130903"/>
            <a:ext cx="1331723" cy="2919117"/>
          </a:xfrm>
          <a:prstGeom prst="curvedConnector2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5" name="&quot;No&quot; Symbol 94"/>
          <p:cNvSpPr/>
          <p:nvPr/>
        </p:nvSpPr>
        <p:spPr>
          <a:xfrm>
            <a:off x="7253836" y="2211149"/>
            <a:ext cx="656492" cy="656492"/>
          </a:xfrm>
          <a:prstGeom prst="noSmoking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6" name="&quot;No&quot; Symbol 95"/>
          <p:cNvSpPr/>
          <p:nvPr/>
        </p:nvSpPr>
        <p:spPr>
          <a:xfrm>
            <a:off x="5365074" y="2212578"/>
            <a:ext cx="656492" cy="656492"/>
          </a:xfrm>
          <a:prstGeom prst="noSmoking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7" name="8-Point Star 96"/>
          <p:cNvSpPr/>
          <p:nvPr/>
        </p:nvSpPr>
        <p:spPr>
          <a:xfrm>
            <a:off x="3984738" y="3701468"/>
            <a:ext cx="1907872" cy="756138"/>
          </a:xfrm>
          <a:prstGeom prst="star8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PREDATOR</a:t>
            </a:r>
          </a:p>
        </p:txBody>
      </p:sp>
      <p:cxnSp>
        <p:nvCxnSpPr>
          <p:cNvPr id="98" name="Curved Connector 97"/>
          <p:cNvCxnSpPr>
            <a:stCxn id="56" idx="1"/>
            <a:endCxn id="55" idx="0"/>
          </p:cNvCxnSpPr>
          <p:nvPr/>
        </p:nvCxnSpPr>
        <p:spPr>
          <a:xfrm rot="10800000" flipV="1">
            <a:off x="5688437" y="4066197"/>
            <a:ext cx="1029006" cy="1093701"/>
          </a:xfrm>
          <a:prstGeom prst="curvedConnector2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Curved Connector 98"/>
          <p:cNvCxnSpPr/>
          <p:nvPr/>
        </p:nvCxnSpPr>
        <p:spPr>
          <a:xfrm rot="16200000" flipV="1">
            <a:off x="6794262" y="1206474"/>
            <a:ext cx="9525" cy="1888762"/>
          </a:xfrm>
          <a:prstGeom prst="curvedConnector3">
            <a:avLst>
              <a:gd name="adj1" fmla="val 5123063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Rounded Rectangle 4"/>
          <p:cNvSpPr/>
          <p:nvPr/>
        </p:nvSpPr>
        <p:spPr>
          <a:xfrm>
            <a:off x="1700968" y="1600200"/>
            <a:ext cx="986362" cy="4724400"/>
          </a:xfrm>
          <a:prstGeom prst="round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Predator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9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95" grpId="0" animBg="1"/>
      <p:bldP spid="96" grpId="0" animBg="1"/>
      <p:bldP spid="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094"/>
            <a:ext cx="9144000" cy="5229505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7688"/>
            <a:ext cx="8763000" cy="563562"/>
          </a:xfrm>
        </p:spPr>
        <p:txBody>
          <a:bodyPr/>
          <a:lstStyle/>
          <a:p>
            <a:r>
              <a:rPr lang="en-US" sz="2600" dirty="0" smtClean="0"/>
              <a:t>TATA KELOLA JURNAL BERBASIS OJS (cont.)</a:t>
            </a:r>
            <a:endParaRPr lang="en-US" sz="2600" dirty="0"/>
          </a:p>
        </p:txBody>
      </p:sp>
      <p:sp>
        <p:nvSpPr>
          <p:cNvPr id="3" name="Rounded Rectangle 2"/>
          <p:cNvSpPr/>
          <p:nvPr/>
        </p:nvSpPr>
        <p:spPr>
          <a:xfrm>
            <a:off x="977030" y="2370381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SUBMISSION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65791" y="2378014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REVIEW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54553" y="2378014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AUTHOR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REVISION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62230" y="3938839"/>
            <a:ext cx="1712712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ENGLSIH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PROOFREADING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3315" y="2370381"/>
            <a:ext cx="1716543" cy="78281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EDITOR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CHECK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80863" y="5388498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AUTHOR PROOFREADING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4090" y="3925236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EDITOR PROOFREADING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5791" y="5388498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PUBLISHING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71987" y="3937335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EDITING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0128" y="3911766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PLAGIARISM</a:t>
            </a:r>
          </a:p>
          <a:p>
            <a:pPr marL="0" marR="0" lvl="0" indent="0" algn="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CHECK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54553" y="5388498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DOI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43315" y="5388498"/>
            <a:ext cx="1708879" cy="78281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UPDATE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INDEXING</a:t>
            </a:r>
          </a:p>
        </p:txBody>
      </p:sp>
      <p:sp>
        <p:nvSpPr>
          <p:cNvPr id="15" name="Oval 14"/>
          <p:cNvSpPr/>
          <p:nvPr/>
        </p:nvSpPr>
        <p:spPr>
          <a:xfrm>
            <a:off x="851193" y="2209801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805036" y="2209802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4667467" y="2209800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6558183" y="2209800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51193" y="3745972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00215" y="3725840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2800214" y="5241878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870391" y="5241877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4665276" y="5241877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11</a:t>
            </a:r>
          </a:p>
        </p:txBody>
      </p:sp>
      <p:sp>
        <p:nvSpPr>
          <p:cNvPr id="24" name="Oval 23"/>
          <p:cNvSpPr/>
          <p:nvPr/>
        </p:nvSpPr>
        <p:spPr>
          <a:xfrm>
            <a:off x="4665276" y="3743275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6558183" y="3725840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58183" y="5241877"/>
            <a:ext cx="533029" cy="5488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12</a:t>
            </a:r>
          </a:p>
        </p:txBody>
      </p:sp>
      <p:cxnSp>
        <p:nvCxnSpPr>
          <p:cNvPr id="27" name="Curved Connector 26"/>
          <p:cNvCxnSpPr/>
          <p:nvPr/>
        </p:nvCxnSpPr>
        <p:spPr>
          <a:xfrm rot="16200000" flipH="1">
            <a:off x="2541405" y="2195326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Curved Connector 27"/>
          <p:cNvCxnSpPr/>
          <p:nvPr/>
        </p:nvCxnSpPr>
        <p:spPr>
          <a:xfrm rot="16200000" flipH="1">
            <a:off x="4588115" y="2208819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urved Connector 28"/>
          <p:cNvCxnSpPr/>
          <p:nvPr/>
        </p:nvCxnSpPr>
        <p:spPr>
          <a:xfrm rot="16200000" flipH="1">
            <a:off x="6771990" y="2206472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urved Connector 29"/>
          <p:cNvCxnSpPr/>
          <p:nvPr/>
        </p:nvCxnSpPr>
        <p:spPr>
          <a:xfrm rot="5400000" flipH="1">
            <a:off x="6820507" y="3726293"/>
            <a:ext cx="8378" cy="1910891"/>
          </a:xfrm>
          <a:prstGeom prst="curvedConnector3">
            <a:avLst>
              <a:gd name="adj1" fmla="val -5277477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Flowchart: Preparation 30"/>
          <p:cNvSpPr/>
          <p:nvPr/>
        </p:nvSpPr>
        <p:spPr>
          <a:xfrm>
            <a:off x="3502021" y="2946632"/>
            <a:ext cx="1099505" cy="358464"/>
          </a:xfrm>
          <a:prstGeom prst="flowChartPreparation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EDITOR</a:t>
            </a:r>
          </a:p>
        </p:txBody>
      </p:sp>
      <p:sp>
        <p:nvSpPr>
          <p:cNvPr id="32" name="Flowchart: Preparation 31"/>
          <p:cNvSpPr/>
          <p:nvPr/>
        </p:nvSpPr>
        <p:spPr>
          <a:xfrm>
            <a:off x="3143193" y="2255023"/>
            <a:ext cx="1458333" cy="358464"/>
          </a:xfrm>
          <a:prstGeom prst="flowChartPreparation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REVIEWER</a:t>
            </a:r>
          </a:p>
        </p:txBody>
      </p:sp>
      <p:cxnSp>
        <p:nvCxnSpPr>
          <p:cNvPr id="33" name="Curved Connector 32"/>
          <p:cNvCxnSpPr/>
          <p:nvPr/>
        </p:nvCxnSpPr>
        <p:spPr>
          <a:xfrm rot="16200000" flipH="1">
            <a:off x="2541405" y="5205205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Curved Connector 33"/>
          <p:cNvCxnSpPr/>
          <p:nvPr/>
        </p:nvCxnSpPr>
        <p:spPr>
          <a:xfrm rot="16200000" flipH="1">
            <a:off x="4597710" y="5223119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Curved Connector 34"/>
          <p:cNvCxnSpPr/>
          <p:nvPr/>
        </p:nvCxnSpPr>
        <p:spPr>
          <a:xfrm rot="16200000" flipH="1">
            <a:off x="6932248" y="5212838"/>
            <a:ext cx="7633" cy="1888762"/>
          </a:xfrm>
          <a:prstGeom prst="curvedConnector3">
            <a:avLst>
              <a:gd name="adj1" fmla="val 5955586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Curved Connector 35"/>
          <p:cNvCxnSpPr/>
          <p:nvPr/>
        </p:nvCxnSpPr>
        <p:spPr>
          <a:xfrm rot="5400000" flipH="1" flipV="1">
            <a:off x="6779173" y="1423352"/>
            <a:ext cx="7633" cy="1888762"/>
          </a:xfrm>
          <a:prstGeom prst="curvedConnector3">
            <a:avLst>
              <a:gd name="adj1" fmla="val 6262759"/>
            </a:avLst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7" name="Curved Connector 36"/>
          <p:cNvCxnSpPr>
            <a:stCxn id="9" idx="1"/>
            <a:endCxn id="8" idx="1"/>
          </p:cNvCxnSpPr>
          <p:nvPr/>
        </p:nvCxnSpPr>
        <p:spPr>
          <a:xfrm rot="10800000" flipH="1" flipV="1">
            <a:off x="974089" y="4316645"/>
            <a:ext cx="6773" cy="1463262"/>
          </a:xfrm>
          <a:prstGeom prst="curvedConnector3">
            <a:avLst>
              <a:gd name="adj1" fmla="val -7505027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Curved Connector 37"/>
          <p:cNvCxnSpPr/>
          <p:nvPr/>
        </p:nvCxnSpPr>
        <p:spPr>
          <a:xfrm rot="5400000" flipH="1">
            <a:off x="4576678" y="3742770"/>
            <a:ext cx="8378" cy="1910891"/>
          </a:xfrm>
          <a:prstGeom prst="curvedConnector3">
            <a:avLst>
              <a:gd name="adj1" fmla="val -5277477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Curved Connector 38"/>
          <p:cNvCxnSpPr/>
          <p:nvPr/>
        </p:nvCxnSpPr>
        <p:spPr>
          <a:xfrm rot="5400000" flipH="1">
            <a:off x="2451454" y="3753188"/>
            <a:ext cx="8378" cy="1910891"/>
          </a:xfrm>
          <a:prstGeom prst="curvedConnector3">
            <a:avLst>
              <a:gd name="adj1" fmla="val -5277477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Flowchart: Preparation 40"/>
          <p:cNvSpPr/>
          <p:nvPr/>
        </p:nvSpPr>
        <p:spPr>
          <a:xfrm>
            <a:off x="1416094" y="6035160"/>
            <a:ext cx="1266875" cy="358464"/>
          </a:xfrm>
          <a:prstGeom prst="flowChartPreparation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IN PRESS</a:t>
            </a:r>
          </a:p>
        </p:txBody>
      </p:sp>
      <p:sp>
        <p:nvSpPr>
          <p:cNvPr id="42" name="Flowchart: Preparation 41"/>
          <p:cNvSpPr/>
          <p:nvPr/>
        </p:nvSpPr>
        <p:spPr>
          <a:xfrm>
            <a:off x="3681944" y="5232040"/>
            <a:ext cx="893390" cy="358464"/>
          </a:xfrm>
          <a:prstGeom prst="flowChartPreparation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</a:rPr>
              <a:t>00.00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98757" y="1221859"/>
            <a:ext cx="5002913" cy="746575"/>
          </a:xfrm>
          <a:prstGeom prst="rect">
            <a:avLst/>
          </a:prstGeom>
          <a:solidFill>
            <a:srgbClr val="CC0000">
              <a:alpha val="79000"/>
            </a:srgbClr>
          </a:solidFill>
          <a:ln>
            <a:solidFill>
              <a:srgbClr val="CC00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Tahap</a:t>
            </a:r>
            <a:r>
              <a:rPr lang="en-US" dirty="0" smtClean="0">
                <a:solidFill>
                  <a:schemeClr val="bg1"/>
                </a:solidFill>
              </a:rPr>
              <a:t> Submitting </a:t>
            </a:r>
            <a:r>
              <a:rPr lang="en-US" dirty="0" err="1" smtClean="0">
                <a:solidFill>
                  <a:schemeClr val="bg1"/>
                </a:solidFill>
              </a:rPr>
              <a:t>s.d.</a:t>
            </a:r>
            <a:r>
              <a:rPr lang="en-US" dirty="0" smtClean="0">
                <a:solidFill>
                  <a:schemeClr val="bg1"/>
                </a:solidFill>
              </a:rPr>
              <a:t> Publishing </a:t>
            </a:r>
            <a:r>
              <a:rPr lang="en-US" dirty="0" err="1" smtClean="0">
                <a:solidFill>
                  <a:schemeClr val="bg1"/>
                </a:solidFill>
              </a:rPr>
              <a:t>Artikel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Curved Connector 45"/>
          <p:cNvCxnSpPr>
            <a:stCxn id="7" idx="3"/>
            <a:endCxn id="12" idx="0"/>
          </p:cNvCxnSpPr>
          <p:nvPr/>
        </p:nvCxnSpPr>
        <p:spPr>
          <a:xfrm flipH="1">
            <a:off x="7514568" y="2761791"/>
            <a:ext cx="845290" cy="1149975"/>
          </a:xfrm>
          <a:prstGeom prst="curvedConnector4">
            <a:avLst>
              <a:gd name="adj1" fmla="val -27044"/>
              <a:gd name="adj2" fmla="val 67018"/>
            </a:avLst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urved Connector 54"/>
          <p:cNvCxnSpPr/>
          <p:nvPr/>
        </p:nvCxnSpPr>
        <p:spPr>
          <a:xfrm>
            <a:off x="8359858" y="2761791"/>
            <a:ext cx="9149" cy="1541384"/>
          </a:xfrm>
          <a:prstGeom prst="curvedConnector3">
            <a:avLst>
              <a:gd name="adj1" fmla="val 4472848"/>
            </a:avLst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24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Internasional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(JAM) jurnaljam.ub.ac.id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Pacific Management and Business Application (APMBA) apmba.ub.ac.id</a:t>
            </a:r>
          </a:p>
          <a:p>
            <a:pPr lvl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Multiparadigma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(JAMAL)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jamal.ub.ac.id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14800"/>
            <a:ext cx="1981199" cy="1967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1674" y="4210498"/>
            <a:ext cx="360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2800" b="0" cap="none" spc="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00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10600" cy="68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"/>
            <a:ext cx="7792853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7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0"/>
            <a:ext cx="799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6711654" cy="4876806"/>
          </a:xfrm>
        </p:spPr>
        <p:txBody>
          <a:bodyPr>
            <a:normAutofit/>
          </a:bodyPr>
          <a:lstStyle/>
          <a:p>
            <a:pPr lvl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(TEMA)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tema.ub.ac.id</a:t>
            </a:r>
          </a:p>
          <a:p>
            <a:pPr marL="457207" lvl="1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7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7" lvl="1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7" lvl="1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7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7" lvl="1" indent="0">
              <a:buNone/>
            </a:pPr>
            <a:endParaRPr lang="en-US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Indonesian Applied Economics (JIAE) jiae.ub.ac.id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4" y="4762565"/>
            <a:ext cx="1981199" cy="1967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61" y="1853248"/>
            <a:ext cx="1981199" cy="1967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35" t="92254" r="8333" b="6667"/>
          <a:stretch/>
        </p:blipFill>
        <p:spPr>
          <a:xfrm>
            <a:off x="1425481" y="2271333"/>
            <a:ext cx="914401" cy="380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5786" y="2009723"/>
            <a:ext cx="360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7586" y="4933707"/>
            <a:ext cx="360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9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" y="0"/>
            <a:ext cx="839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485"/>
            <a:ext cx="8844034" cy="68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96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482</TotalTime>
  <Words>323</Words>
  <Application>Microsoft Office PowerPoint</Application>
  <PresentationFormat>On-screen Show (4:3)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Indeksasi</vt:lpstr>
      <vt:lpstr>Peringkat SINTA</vt:lpstr>
      <vt:lpstr>Jurnal Internasional </vt:lpstr>
      <vt:lpstr>PowerPoint Presentation</vt:lpstr>
      <vt:lpstr>PowerPoint Presentation</vt:lpstr>
      <vt:lpstr>PowerPoint Presentation</vt:lpstr>
      <vt:lpstr>Jurnal Nasional </vt:lpstr>
      <vt:lpstr>PowerPoint Presentation</vt:lpstr>
      <vt:lpstr>PowerPoint Presentation</vt:lpstr>
      <vt:lpstr>Jurnal Internasional Non-SINTA </vt:lpstr>
      <vt:lpstr>PowerPoint Presentation</vt:lpstr>
      <vt:lpstr>Jurnal Pengabdian </vt:lpstr>
      <vt:lpstr>PowerPoint Presentation</vt:lpstr>
      <vt:lpstr>Jurnal Regional Jurnal Mahasiswa Ekonomi</vt:lpstr>
      <vt:lpstr>PowerPoint Presentation</vt:lpstr>
      <vt:lpstr>PowerPoint Presentation</vt:lpstr>
      <vt:lpstr>Jurnal Regional Non-SINTA Jurnal Mahasiswa Ekonomi</vt:lpstr>
      <vt:lpstr>PowerPoint Presentation</vt:lpstr>
      <vt:lpstr>Jurnal Regional Non-SINTA Jurnal Mahasiswa Manajemen</vt:lpstr>
      <vt:lpstr>PowerPoint Presentation</vt:lpstr>
      <vt:lpstr>PowerPoint Presentation</vt:lpstr>
      <vt:lpstr>PowerPoint Presentation</vt:lpstr>
      <vt:lpstr>Jurnal Regional Non-SINTA Jurnal Mahasiswa Akuntansi</vt:lpstr>
      <vt:lpstr>PowerPoint Presentation</vt:lpstr>
      <vt:lpstr>PowerPoint Presentation</vt:lpstr>
      <vt:lpstr>TATA KELOLA JURNAL BERBASIS OJS (cont.)</vt:lpstr>
      <vt:lpstr>TATA KELOLA JURNAL BERBASIS OJS (cont.)</vt:lpstr>
      <vt:lpstr>TATA KELOLA JURNAL BERBASIS OJS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jurnaljam@gmail.com</cp:lastModifiedBy>
  <cp:revision>57</cp:revision>
  <dcterms:created xsi:type="dcterms:W3CDTF">2021-10-24T14:05:00Z</dcterms:created>
  <dcterms:modified xsi:type="dcterms:W3CDTF">2025-05-19T13:21:30Z</dcterms:modified>
</cp:coreProperties>
</file>